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Playfair Display" panose="00000500000000000000" pitchFamily="2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微軟正黑體" panose="020B0604030504040204" pitchFamily="34" charset="-12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ORD/nmD1OThppsD2TfIgCJU6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68" y="30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198f18782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c198f18782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198f18782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c198f18782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198f18782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c198f18782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198f18782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1c198f18782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198f18782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c198f18782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87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eb6a9e1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beb6a9e1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c25929c38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c25929c38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2233b1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c2233b1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beb6a9e1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beb6a9e1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eb9e4df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beb9e4df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eb9e4dfc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beb9e4dfc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eb9e4df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beb9e4df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eb9e4dfc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beb9e4dfc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eb6a9e19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beb6a9e19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198f18782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c198f18782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4"/>
          <p:cNvPicPr preferRelativeResize="0"/>
          <p:nvPr/>
        </p:nvPicPr>
        <p:blipFill rotWithShape="1">
          <a:blip r:embed="rId2">
            <a:alphaModFix/>
          </a:blip>
          <a:srcRect r="9131" b="9254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4"/>
          <p:cNvSpPr txBox="1">
            <a:spLocks noGrp="1"/>
          </p:cNvSpPr>
          <p:nvPr>
            <p:ph type="ctrTitle"/>
          </p:nvPr>
        </p:nvSpPr>
        <p:spPr>
          <a:xfrm>
            <a:off x="709562" y="618050"/>
            <a:ext cx="57885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subTitle" idx="1"/>
          </p:nvPr>
        </p:nvSpPr>
        <p:spPr>
          <a:xfrm>
            <a:off x="709562" y="3088150"/>
            <a:ext cx="2810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3"/>
          <p:cNvGrpSpPr/>
          <p:nvPr/>
        </p:nvGrpSpPr>
        <p:grpSpPr>
          <a:xfrm>
            <a:off x="-33275" y="304800"/>
            <a:ext cx="9177277" cy="4838700"/>
            <a:chOff x="-32825" y="0"/>
            <a:chExt cx="9053247" cy="4269567"/>
          </a:xfrm>
        </p:grpSpPr>
        <p:pic>
          <p:nvPicPr>
            <p:cNvPr id="74" name="Google Shape;74;p53"/>
            <p:cNvPicPr preferRelativeResize="0"/>
            <p:nvPr/>
          </p:nvPicPr>
          <p:blipFill rotWithShape="1">
            <a:blip r:embed="rId2">
              <a:alphaModFix amt="48000"/>
            </a:blip>
            <a:srcRect r="10362" b="24675"/>
            <a:stretch/>
          </p:blipFill>
          <p:spPr>
            <a:xfrm>
              <a:off x="0" y="0"/>
              <a:ext cx="9020422" cy="4269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3"/>
            <p:cNvPicPr preferRelativeResize="0"/>
            <p:nvPr/>
          </p:nvPicPr>
          <p:blipFill rotWithShape="1">
            <a:blip r:embed="rId3">
              <a:alphaModFix/>
            </a:blip>
            <a:srcRect l="17421" t="5989" r="58144" b="33133"/>
            <a:stretch/>
          </p:blipFill>
          <p:spPr>
            <a:xfrm flipH="1">
              <a:off x="6767632" y="974874"/>
              <a:ext cx="2252788" cy="3294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53"/>
            <p:cNvPicPr preferRelativeResize="0"/>
            <p:nvPr/>
          </p:nvPicPr>
          <p:blipFill rotWithShape="1">
            <a:blip r:embed="rId3">
              <a:alphaModFix/>
            </a:blip>
            <a:srcRect l="42764" r="41588" b="11598"/>
            <a:stretch/>
          </p:blipFill>
          <p:spPr>
            <a:xfrm flipH="1">
              <a:off x="-32825" y="254169"/>
              <a:ext cx="1297844" cy="4015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53"/>
          <p:cNvSpPr txBox="1">
            <a:spLocks noGrp="1"/>
          </p:cNvSpPr>
          <p:nvPr>
            <p:ph type="title"/>
          </p:nvPr>
        </p:nvSpPr>
        <p:spPr>
          <a:xfrm>
            <a:off x="1024800" y="2560181"/>
            <a:ext cx="2336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53"/>
          <p:cNvSpPr txBox="1">
            <a:spLocks noGrp="1"/>
          </p:cNvSpPr>
          <p:nvPr>
            <p:ph type="subTitle" idx="1"/>
          </p:nvPr>
        </p:nvSpPr>
        <p:spPr>
          <a:xfrm>
            <a:off x="1024800" y="3122806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3"/>
          <p:cNvSpPr txBox="1">
            <a:spLocks noGrp="1"/>
          </p:cNvSpPr>
          <p:nvPr>
            <p:ph type="title" idx="2"/>
          </p:nvPr>
        </p:nvSpPr>
        <p:spPr>
          <a:xfrm>
            <a:off x="3403800" y="2560181"/>
            <a:ext cx="2336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subTitle" idx="3"/>
          </p:nvPr>
        </p:nvSpPr>
        <p:spPr>
          <a:xfrm>
            <a:off x="3403800" y="3122806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title" idx="4"/>
          </p:nvPr>
        </p:nvSpPr>
        <p:spPr>
          <a:xfrm>
            <a:off x="5782800" y="2560181"/>
            <a:ext cx="2336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subTitle" idx="5"/>
          </p:nvPr>
        </p:nvSpPr>
        <p:spPr>
          <a:xfrm>
            <a:off x="5782800" y="3122806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4"/>
          <p:cNvSpPr txBox="1">
            <a:spLocks noGrp="1"/>
          </p:cNvSpPr>
          <p:nvPr>
            <p:ph type="title"/>
          </p:nvPr>
        </p:nvSpPr>
        <p:spPr>
          <a:xfrm>
            <a:off x="4237075" y="1000925"/>
            <a:ext cx="4193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5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89" name="Google Shape;89;p55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55"/>
            <p:cNvPicPr preferRelativeResize="0"/>
            <p:nvPr/>
          </p:nvPicPr>
          <p:blipFill rotWithShape="1">
            <a:blip r:embed="rId3">
              <a:alphaModFix/>
            </a:blip>
            <a:srcRect l="42945" t="5990" r="47749" b="19961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55"/>
            <p:cNvPicPr preferRelativeResize="0"/>
            <p:nvPr/>
          </p:nvPicPr>
          <p:blipFill rotWithShape="1">
            <a:blip r:embed="rId3">
              <a:alphaModFix/>
            </a:blip>
            <a:srcRect l="28928" t="8771" r="60830" b="8165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55"/>
          <p:cNvSpPr txBox="1">
            <a:spLocks noGrp="1"/>
          </p:cNvSpPr>
          <p:nvPr>
            <p:ph type="title"/>
          </p:nvPr>
        </p:nvSpPr>
        <p:spPr>
          <a:xfrm>
            <a:off x="948600" y="1565975"/>
            <a:ext cx="358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subTitle" idx="1"/>
          </p:nvPr>
        </p:nvSpPr>
        <p:spPr>
          <a:xfrm>
            <a:off x="1306050" y="2152500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title" idx="2"/>
          </p:nvPr>
        </p:nvSpPr>
        <p:spPr>
          <a:xfrm>
            <a:off x="4580801" y="1565975"/>
            <a:ext cx="361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subTitle" idx="3"/>
          </p:nvPr>
        </p:nvSpPr>
        <p:spPr>
          <a:xfrm>
            <a:off x="4951001" y="2152500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title" idx="4"/>
          </p:nvPr>
        </p:nvSpPr>
        <p:spPr>
          <a:xfrm>
            <a:off x="948600" y="3161885"/>
            <a:ext cx="358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subTitle" idx="5"/>
          </p:nvPr>
        </p:nvSpPr>
        <p:spPr>
          <a:xfrm>
            <a:off x="1306050" y="3746362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 txBox="1">
            <a:spLocks noGrp="1"/>
          </p:cNvSpPr>
          <p:nvPr>
            <p:ph type="title" idx="6"/>
          </p:nvPr>
        </p:nvSpPr>
        <p:spPr>
          <a:xfrm>
            <a:off x="4593551" y="3161885"/>
            <a:ext cx="358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ubTitle" idx="7"/>
          </p:nvPr>
        </p:nvSpPr>
        <p:spPr>
          <a:xfrm>
            <a:off x="4951001" y="3746362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6"/>
          <p:cNvGrpSpPr/>
          <p:nvPr/>
        </p:nvGrpSpPr>
        <p:grpSpPr>
          <a:xfrm>
            <a:off x="0" y="0"/>
            <a:ext cx="9144002" cy="5143499"/>
            <a:chOff x="0" y="0"/>
            <a:chExt cx="9144002" cy="5143499"/>
          </a:xfrm>
        </p:grpSpPr>
        <p:pic>
          <p:nvPicPr>
            <p:cNvPr id="103" name="Google Shape;103;p56"/>
            <p:cNvPicPr preferRelativeResize="0"/>
            <p:nvPr/>
          </p:nvPicPr>
          <p:blipFill rotWithShape="1">
            <a:blip r:embed="rId2">
              <a:alphaModFix amt="49000"/>
            </a:blip>
            <a:srcRect t="5082" r="9131" b="14749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56"/>
            <p:cNvPicPr preferRelativeResize="0"/>
            <p:nvPr/>
          </p:nvPicPr>
          <p:blipFill rotWithShape="1">
            <a:blip r:embed="rId3">
              <a:alphaModFix/>
            </a:blip>
            <a:srcRect l="30107" t="39547" r="60287" b="29862"/>
            <a:stretch/>
          </p:blipFill>
          <p:spPr>
            <a:xfrm>
              <a:off x="0" y="2123675"/>
              <a:ext cx="865099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56"/>
            <p:cNvPicPr preferRelativeResize="0"/>
            <p:nvPr/>
          </p:nvPicPr>
          <p:blipFill rotWithShape="1">
            <a:blip r:embed="rId3">
              <a:alphaModFix/>
            </a:blip>
            <a:srcRect l="43177" t="33659" r="50049" b="25490"/>
            <a:stretch/>
          </p:blipFill>
          <p:spPr>
            <a:xfrm>
              <a:off x="8395625" y="2366850"/>
              <a:ext cx="748377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title" idx="2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56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6"/>
          <p:cNvSpPr txBox="1">
            <a:spLocks noGrp="1"/>
          </p:cNvSpPr>
          <p:nvPr>
            <p:ph type="title" idx="3"/>
          </p:nvPr>
        </p:nvSpPr>
        <p:spPr>
          <a:xfrm>
            <a:off x="3419248" y="1852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56"/>
          <p:cNvSpPr txBox="1">
            <a:spLocks noGrp="1"/>
          </p:cNvSpPr>
          <p:nvPr>
            <p:ph type="subTitle" idx="4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6"/>
          <p:cNvSpPr txBox="1">
            <a:spLocks noGrp="1"/>
          </p:cNvSpPr>
          <p:nvPr>
            <p:ph type="title" idx="5"/>
          </p:nvPr>
        </p:nvSpPr>
        <p:spPr>
          <a:xfrm>
            <a:off x="719975" y="35905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56"/>
          <p:cNvSpPr txBox="1">
            <a:spLocks noGrp="1"/>
          </p:cNvSpPr>
          <p:nvPr>
            <p:ph type="subTitle" idx="6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6"/>
          <p:cNvSpPr txBox="1">
            <a:spLocks noGrp="1"/>
          </p:cNvSpPr>
          <p:nvPr>
            <p:ph type="title" idx="7"/>
          </p:nvPr>
        </p:nvSpPr>
        <p:spPr>
          <a:xfrm>
            <a:off x="3419248" y="35905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56"/>
          <p:cNvSpPr txBox="1">
            <a:spLocks noGrp="1"/>
          </p:cNvSpPr>
          <p:nvPr>
            <p:ph type="subTitle" idx="8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6"/>
          <p:cNvSpPr txBox="1">
            <a:spLocks noGrp="1"/>
          </p:cNvSpPr>
          <p:nvPr>
            <p:ph type="title" idx="9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56"/>
          <p:cNvSpPr txBox="1">
            <a:spLocks noGrp="1"/>
          </p:cNvSpPr>
          <p:nvPr>
            <p:ph type="subTitle" idx="13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6"/>
          <p:cNvSpPr txBox="1">
            <a:spLocks noGrp="1"/>
          </p:cNvSpPr>
          <p:nvPr>
            <p:ph type="title" idx="14"/>
          </p:nvPr>
        </p:nvSpPr>
        <p:spPr>
          <a:xfrm>
            <a:off x="6118520" y="35905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subTitle" idx="15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7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121" name="Google Shape;121;p57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2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57"/>
            <p:cNvPicPr preferRelativeResize="0"/>
            <p:nvPr/>
          </p:nvPicPr>
          <p:blipFill rotWithShape="1">
            <a:blip r:embed="rId3">
              <a:alphaModFix/>
            </a:blip>
            <a:srcRect l="60738" t="-676" r="26665" b="2645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57"/>
            <p:cNvPicPr preferRelativeResize="0"/>
            <p:nvPr/>
          </p:nvPicPr>
          <p:blipFill rotWithShape="1">
            <a:blip r:embed="rId4">
              <a:alphaModFix/>
            </a:blip>
            <a:srcRect l="40995" r="2405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58"/>
          <p:cNvGrpSpPr/>
          <p:nvPr/>
        </p:nvGrpSpPr>
        <p:grpSpPr>
          <a:xfrm>
            <a:off x="0" y="0"/>
            <a:ext cx="9351400" cy="5143499"/>
            <a:chOff x="0" y="0"/>
            <a:chExt cx="9351400" cy="5143499"/>
          </a:xfrm>
        </p:grpSpPr>
        <p:pic>
          <p:nvPicPr>
            <p:cNvPr id="127" name="Google Shape;127;p58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58"/>
            <p:cNvPicPr preferRelativeResize="0"/>
            <p:nvPr/>
          </p:nvPicPr>
          <p:blipFill rotWithShape="1">
            <a:blip r:embed="rId3">
              <a:alphaModFix/>
            </a:blip>
            <a:srcRect l="10054" t="40746" r="80037" b="28423"/>
            <a:stretch/>
          </p:blipFill>
          <p:spPr>
            <a:xfrm flipH="1">
              <a:off x="8354500" y="2592025"/>
              <a:ext cx="996900" cy="1820700"/>
            </a:xfrm>
            <a:prstGeom prst="round2DiagRect">
              <a:avLst>
                <a:gd name="adj1" fmla="val 28927"/>
                <a:gd name="adj2" fmla="val 0"/>
              </a:avLst>
            </a:prstGeom>
            <a:noFill/>
            <a:ln>
              <a:noFill/>
            </a:ln>
          </p:spPr>
        </p:pic>
        <p:pic>
          <p:nvPicPr>
            <p:cNvPr id="129" name="Google Shape;129;p58"/>
            <p:cNvPicPr preferRelativeResize="0"/>
            <p:nvPr/>
          </p:nvPicPr>
          <p:blipFill rotWithShape="1">
            <a:blip r:embed="rId3">
              <a:alphaModFix/>
            </a:blip>
            <a:srcRect l="41024" t="-6282" r="44771" b="24159"/>
            <a:stretch/>
          </p:blipFill>
          <p:spPr>
            <a:xfrm flipH="1">
              <a:off x="0" y="254175"/>
              <a:ext cx="1178200" cy="373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59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33" name="Google Shape;133;p59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59"/>
            <p:cNvPicPr preferRelativeResize="0"/>
            <p:nvPr/>
          </p:nvPicPr>
          <p:blipFill rotWithShape="1">
            <a:blip r:embed="rId3">
              <a:alphaModFix/>
            </a:blip>
            <a:srcRect l="12116" t="5990" r="59199" b="19961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9"/>
            <p:cNvPicPr preferRelativeResize="0"/>
            <p:nvPr/>
          </p:nvPicPr>
          <p:blipFill rotWithShape="1">
            <a:blip r:embed="rId3">
              <a:alphaModFix/>
            </a:blip>
            <a:srcRect l="43059" t="29" r="36250" b="2247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59"/>
          <p:cNvSpPr txBox="1">
            <a:spLocks noGrp="1"/>
          </p:cNvSpPr>
          <p:nvPr>
            <p:ph type="title" hasCustomPrompt="1"/>
          </p:nvPr>
        </p:nvSpPr>
        <p:spPr>
          <a:xfrm>
            <a:off x="1951800" y="1459425"/>
            <a:ext cx="5240400" cy="1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59"/>
          <p:cNvSpPr txBox="1">
            <a:spLocks noGrp="1"/>
          </p:cNvSpPr>
          <p:nvPr>
            <p:ph type="subTitle" idx="1"/>
          </p:nvPr>
        </p:nvSpPr>
        <p:spPr>
          <a:xfrm>
            <a:off x="2512050" y="2665825"/>
            <a:ext cx="4119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60"/>
          <p:cNvGrpSpPr/>
          <p:nvPr/>
        </p:nvGrpSpPr>
        <p:grpSpPr>
          <a:xfrm flipH="1">
            <a:off x="0" y="0"/>
            <a:ext cx="9150424" cy="5143499"/>
            <a:chOff x="-6423" y="0"/>
            <a:chExt cx="9150424" cy="5143499"/>
          </a:xfrm>
        </p:grpSpPr>
        <p:pic>
          <p:nvPicPr>
            <p:cNvPr id="140" name="Google Shape;140;p60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2"/>
            <a:stretch/>
          </p:blipFill>
          <p:spPr>
            <a:xfrm flipH="1"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60"/>
            <p:cNvPicPr preferRelativeResize="0"/>
            <p:nvPr/>
          </p:nvPicPr>
          <p:blipFill rotWithShape="1">
            <a:blip r:embed="rId3">
              <a:alphaModFix/>
            </a:blip>
            <a:srcRect l="60738" t="-676" r="26665" b="2645"/>
            <a:stretch/>
          </p:blipFill>
          <p:spPr>
            <a:xfrm flipH="1">
              <a:off x="-6423" y="1495475"/>
              <a:ext cx="1151699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60"/>
            <p:cNvPicPr preferRelativeResize="0"/>
            <p:nvPr/>
          </p:nvPicPr>
          <p:blipFill rotWithShape="1">
            <a:blip r:embed="rId4">
              <a:alphaModFix/>
            </a:blip>
            <a:srcRect l="40995" r="2405"/>
            <a:stretch/>
          </p:blipFill>
          <p:spPr>
            <a:xfrm flipH="1">
              <a:off x="8270651" y="1298600"/>
              <a:ext cx="873350" cy="12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60"/>
          <p:cNvSpPr txBox="1">
            <a:spLocks noGrp="1"/>
          </p:cNvSpPr>
          <p:nvPr>
            <p:ph type="title"/>
          </p:nvPr>
        </p:nvSpPr>
        <p:spPr>
          <a:xfrm>
            <a:off x="4359950" y="1016306"/>
            <a:ext cx="3881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44" name="Google Shape;144;p60"/>
          <p:cNvSpPr txBox="1">
            <a:spLocks noGrp="1"/>
          </p:cNvSpPr>
          <p:nvPr>
            <p:ph type="subTitle" idx="1"/>
          </p:nvPr>
        </p:nvSpPr>
        <p:spPr>
          <a:xfrm>
            <a:off x="4692800" y="1974338"/>
            <a:ext cx="3215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0"/>
          <p:cNvSpPr txBox="1">
            <a:spLocks noGrp="1"/>
          </p:cNvSpPr>
          <p:nvPr>
            <p:ph type="title" idx="2"/>
          </p:nvPr>
        </p:nvSpPr>
        <p:spPr>
          <a:xfrm>
            <a:off x="1107250" y="2951121"/>
            <a:ext cx="35766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46" name="Google Shape;146;p60"/>
          <p:cNvSpPr txBox="1">
            <a:spLocks noGrp="1"/>
          </p:cNvSpPr>
          <p:nvPr>
            <p:ph type="subTitle" idx="3"/>
          </p:nvPr>
        </p:nvSpPr>
        <p:spPr>
          <a:xfrm>
            <a:off x="1414000" y="3917390"/>
            <a:ext cx="29631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61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49" name="Google Shape;149;p61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61"/>
            <p:cNvPicPr preferRelativeResize="0"/>
            <p:nvPr/>
          </p:nvPicPr>
          <p:blipFill rotWithShape="1">
            <a:blip r:embed="rId3">
              <a:alphaModFix/>
            </a:blip>
            <a:srcRect l="12116" t="5990" r="59199" b="19961"/>
            <a:stretch/>
          </p:blipFill>
          <p:spPr>
            <a:xfrm flipH="1">
              <a:off x="6257525" y="539500"/>
              <a:ext cx="2886475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61"/>
            <p:cNvPicPr preferRelativeResize="0"/>
            <p:nvPr/>
          </p:nvPicPr>
          <p:blipFill rotWithShape="1">
            <a:blip r:embed="rId3">
              <a:alphaModFix/>
            </a:blip>
            <a:srcRect l="43059" t="29" r="36250" b="2247"/>
            <a:stretch/>
          </p:blipFill>
          <p:spPr>
            <a:xfrm flipH="1">
              <a:off x="1" y="254175"/>
              <a:ext cx="1716049" cy="4438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61"/>
          <p:cNvSpPr txBox="1">
            <a:spLocks noGrp="1"/>
          </p:cNvSpPr>
          <p:nvPr>
            <p:ph type="subTitle" idx="1"/>
          </p:nvPr>
        </p:nvSpPr>
        <p:spPr>
          <a:xfrm>
            <a:off x="5684450" y="1507900"/>
            <a:ext cx="25587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2"/>
          <p:cNvPicPr preferRelativeResize="0"/>
          <p:nvPr/>
        </p:nvPicPr>
        <p:blipFill rotWithShape="1">
          <a:blip r:embed="rId2">
            <a:alphaModFix/>
          </a:blip>
          <a:srcRect r="9131" b="9254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2"/>
          <p:cNvSpPr txBox="1">
            <a:spLocks noGrp="1"/>
          </p:cNvSpPr>
          <p:nvPr>
            <p:ph type="ctrTitle"/>
          </p:nvPr>
        </p:nvSpPr>
        <p:spPr>
          <a:xfrm>
            <a:off x="2429950" y="651875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62"/>
          <p:cNvSpPr txBox="1">
            <a:spLocks noGrp="1"/>
          </p:cNvSpPr>
          <p:nvPr>
            <p:ph type="subTitle" idx="1"/>
          </p:nvPr>
        </p:nvSpPr>
        <p:spPr>
          <a:xfrm>
            <a:off x="2425075" y="1610400"/>
            <a:ext cx="42939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62"/>
          <p:cNvSpPr txBox="1">
            <a:spLocks noGrp="1"/>
          </p:cNvSpPr>
          <p:nvPr>
            <p:ph type="subTitle" idx="2"/>
          </p:nvPr>
        </p:nvSpPr>
        <p:spPr>
          <a:xfrm>
            <a:off x="2425000" y="3528250"/>
            <a:ext cx="42939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62"/>
          <p:cNvSpPr txBox="1"/>
          <p:nvPr/>
        </p:nvSpPr>
        <p:spPr>
          <a:xfrm>
            <a:off x="2685600" y="3984550"/>
            <a:ext cx="3772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</a:t>
            </a:r>
            <a:r>
              <a:rPr lang="en"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including icons </a:t>
            </a:r>
            <a:r>
              <a:rPr lang="en"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</a:t>
            </a:r>
            <a:r>
              <a:rPr lang="en"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45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4" name="Google Shape;14;p45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5"/>
            <p:cNvPicPr preferRelativeResize="0"/>
            <p:nvPr/>
          </p:nvPicPr>
          <p:blipFill rotWithShape="1">
            <a:blip r:embed="rId3">
              <a:alphaModFix/>
            </a:blip>
            <a:srcRect l="42945" t="5990" r="47749" b="19961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5"/>
            <p:cNvPicPr preferRelativeResize="0"/>
            <p:nvPr/>
          </p:nvPicPr>
          <p:blipFill rotWithShape="1">
            <a:blip r:embed="rId3">
              <a:alphaModFix/>
            </a:blip>
            <a:srcRect l="28928" t="8771" r="60830" b="8165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45"/>
          <p:cNvSpPr txBox="1">
            <a:spLocks noGrp="1"/>
          </p:cNvSpPr>
          <p:nvPr>
            <p:ph type="title"/>
          </p:nvPr>
        </p:nvSpPr>
        <p:spPr>
          <a:xfrm>
            <a:off x="720000" y="4174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01C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3"/>
          <p:cNvPicPr preferRelativeResize="0"/>
          <p:nvPr/>
        </p:nvPicPr>
        <p:blipFill rotWithShape="1">
          <a:blip r:embed="rId2">
            <a:alphaModFix amt="48000"/>
          </a:blip>
          <a:srcRect r="9131" b="9254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body" idx="1"/>
          </p:nvPr>
        </p:nvSpPr>
        <p:spPr>
          <a:xfrm>
            <a:off x="848075" y="1122175"/>
            <a:ext cx="74070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64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166" name="Google Shape;166;p64"/>
            <p:cNvPicPr preferRelativeResize="0"/>
            <p:nvPr/>
          </p:nvPicPr>
          <p:blipFill rotWithShape="1">
            <a:blip r:embed="rId2">
              <a:alphaModFix amt="48000"/>
            </a:blip>
            <a:srcRect r="9131" b="9254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64"/>
            <p:cNvPicPr preferRelativeResize="0"/>
            <p:nvPr/>
          </p:nvPicPr>
          <p:blipFill rotWithShape="1">
            <a:blip r:embed="rId3">
              <a:alphaModFix/>
            </a:blip>
            <a:srcRect l="42945" t="5990" r="47749" b="19961"/>
            <a:stretch/>
          </p:blipFill>
          <p:spPr>
            <a:xfrm>
              <a:off x="8207775" y="152400"/>
              <a:ext cx="936224" cy="437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4"/>
            <p:cNvPicPr preferRelativeResize="0"/>
            <p:nvPr/>
          </p:nvPicPr>
          <p:blipFill rotWithShape="1">
            <a:blip r:embed="rId3">
              <a:alphaModFix/>
            </a:blip>
            <a:srcRect l="28928" t="8771" r="60830" b="8165"/>
            <a:stretch/>
          </p:blipFill>
          <p:spPr>
            <a:xfrm>
              <a:off x="0" y="91175"/>
              <a:ext cx="1030349" cy="50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4"/>
          <p:cNvSpPr txBox="1">
            <a:spLocks noGrp="1"/>
          </p:cNvSpPr>
          <p:nvPr>
            <p:ph type="body" idx="1"/>
          </p:nvPr>
        </p:nvSpPr>
        <p:spPr>
          <a:xfrm>
            <a:off x="848075" y="1122175"/>
            <a:ext cx="74070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69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174" name="Google Shape;174;p69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2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9"/>
            <p:cNvPicPr preferRelativeResize="0"/>
            <p:nvPr/>
          </p:nvPicPr>
          <p:blipFill rotWithShape="1">
            <a:blip r:embed="rId3">
              <a:alphaModFix/>
            </a:blip>
            <a:srcRect l="60738" t="-676" r="17569" b="2645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9"/>
            <p:cNvPicPr preferRelativeResize="0"/>
            <p:nvPr/>
          </p:nvPicPr>
          <p:blipFill rotWithShape="1">
            <a:blip r:embed="rId4">
              <a:alphaModFix/>
            </a:blip>
            <a:srcRect l="38091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70"/>
          <p:cNvGrpSpPr/>
          <p:nvPr/>
        </p:nvGrpSpPr>
        <p:grpSpPr>
          <a:xfrm flipH="1">
            <a:off x="-2" y="0"/>
            <a:ext cx="9144003" cy="5162076"/>
            <a:chOff x="0" y="0"/>
            <a:chExt cx="9020424" cy="4554907"/>
          </a:xfrm>
        </p:grpSpPr>
        <p:pic>
          <p:nvPicPr>
            <p:cNvPr id="179" name="Google Shape;179;p70"/>
            <p:cNvPicPr preferRelativeResize="0"/>
            <p:nvPr/>
          </p:nvPicPr>
          <p:blipFill rotWithShape="1">
            <a:blip r:embed="rId2">
              <a:alphaModFix amt="48000"/>
            </a:blip>
            <a:srcRect r="10362" b="19929"/>
            <a:stretch/>
          </p:blipFill>
          <p:spPr>
            <a:xfrm>
              <a:off x="2" y="0"/>
              <a:ext cx="9020422" cy="453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70"/>
            <p:cNvPicPr preferRelativeResize="0"/>
            <p:nvPr/>
          </p:nvPicPr>
          <p:blipFill rotWithShape="1">
            <a:blip r:embed="rId3">
              <a:alphaModFix/>
            </a:blip>
            <a:srcRect l="13343" t="5994" r="59198" b="26023"/>
            <a:stretch/>
          </p:blipFill>
          <p:spPr>
            <a:xfrm flipH="1">
              <a:off x="6257522" y="539509"/>
              <a:ext cx="2762900" cy="4015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70"/>
            <p:cNvPicPr preferRelativeResize="0"/>
            <p:nvPr/>
          </p:nvPicPr>
          <p:blipFill rotWithShape="1">
            <a:blip r:embed="rId3">
              <a:alphaModFix/>
            </a:blip>
            <a:srcRect l="42765" r="39263" b="11598"/>
            <a:stretch/>
          </p:blipFill>
          <p:spPr>
            <a:xfrm flipH="1">
              <a:off x="0" y="254169"/>
              <a:ext cx="1490530" cy="4015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6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1" name="Google Shape;21;p46"/>
            <p:cNvPicPr preferRelativeResize="0"/>
            <p:nvPr/>
          </p:nvPicPr>
          <p:blipFill rotWithShape="1">
            <a:blip r:embed="rId2">
              <a:alphaModFix amt="49000"/>
            </a:blip>
            <a:srcRect t="5082" r="9131" b="14749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6"/>
            <p:cNvPicPr preferRelativeResize="0"/>
            <p:nvPr/>
          </p:nvPicPr>
          <p:blipFill rotWithShape="1">
            <a:blip r:embed="rId3">
              <a:alphaModFix/>
            </a:blip>
            <a:srcRect l="23521" t="41230" r="58692" b="28181"/>
            <a:stretch/>
          </p:blipFill>
          <p:spPr>
            <a:xfrm>
              <a:off x="0" y="3495275"/>
              <a:ext cx="1602151" cy="164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6"/>
            <p:cNvPicPr preferRelativeResize="0"/>
            <p:nvPr/>
          </p:nvPicPr>
          <p:blipFill rotWithShape="1">
            <a:blip r:embed="rId3">
              <a:alphaModFix/>
            </a:blip>
            <a:srcRect l="41351" t="35130" r="45353" b="24019"/>
            <a:stretch/>
          </p:blipFill>
          <p:spPr>
            <a:xfrm>
              <a:off x="7674850" y="2443050"/>
              <a:ext cx="1469148" cy="2700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46"/>
          <p:cNvSpPr txBox="1">
            <a:spLocks noGrp="1"/>
          </p:cNvSpPr>
          <p:nvPr>
            <p:ph type="title"/>
          </p:nvPr>
        </p:nvSpPr>
        <p:spPr>
          <a:xfrm>
            <a:off x="1382200" y="1693162"/>
            <a:ext cx="28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subTitle" idx="1"/>
          </p:nvPr>
        </p:nvSpPr>
        <p:spPr>
          <a:xfrm>
            <a:off x="1382200" y="2304900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title" idx="2"/>
          </p:nvPr>
        </p:nvSpPr>
        <p:spPr>
          <a:xfrm>
            <a:off x="4874750" y="1693162"/>
            <a:ext cx="28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ubTitle" idx="3"/>
          </p:nvPr>
        </p:nvSpPr>
        <p:spPr>
          <a:xfrm>
            <a:off x="4874750" y="2304900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title" idx="4"/>
          </p:nvPr>
        </p:nvSpPr>
        <p:spPr>
          <a:xfrm>
            <a:off x="1382200" y="3367609"/>
            <a:ext cx="28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subTitle" idx="5"/>
          </p:nvPr>
        </p:nvSpPr>
        <p:spPr>
          <a:xfrm>
            <a:off x="1382200" y="3983047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6"/>
          </p:nvPr>
        </p:nvSpPr>
        <p:spPr>
          <a:xfrm>
            <a:off x="4884950" y="3367609"/>
            <a:ext cx="2853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ubTitle" idx="7"/>
          </p:nvPr>
        </p:nvSpPr>
        <p:spPr>
          <a:xfrm>
            <a:off x="4874750" y="3983047"/>
            <a:ext cx="287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9"/>
          </p:nvPr>
        </p:nvSpPr>
        <p:spPr>
          <a:xfrm>
            <a:off x="2423200" y="1256604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13"/>
          </p:nvPr>
        </p:nvSpPr>
        <p:spPr>
          <a:xfrm>
            <a:off x="2423200" y="2944275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 idx="14"/>
          </p:nvPr>
        </p:nvSpPr>
        <p:spPr>
          <a:xfrm>
            <a:off x="5915750" y="1256604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title" idx="15"/>
          </p:nvPr>
        </p:nvSpPr>
        <p:spPr>
          <a:xfrm>
            <a:off x="5915750" y="2933626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7"/>
          <p:cNvPicPr preferRelativeResize="0"/>
          <p:nvPr/>
        </p:nvPicPr>
        <p:blipFill rotWithShape="1">
          <a:blip r:embed="rId2">
            <a:alphaModFix amt="74000"/>
          </a:blip>
          <a:srcRect b="11606"/>
          <a:stretch/>
        </p:blipFill>
        <p:spPr>
          <a:xfrm flipH="1"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0"/>
            <a:ext cx="39296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title" idx="2"/>
          </p:nvPr>
        </p:nvSpPr>
        <p:spPr>
          <a:xfrm>
            <a:off x="2152350" y="998475"/>
            <a:ext cx="124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subTitle" idx="1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5" name="Google Shape;45;p48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2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8"/>
            <p:cNvPicPr preferRelativeResize="0"/>
            <p:nvPr/>
          </p:nvPicPr>
          <p:blipFill rotWithShape="1">
            <a:blip r:embed="rId3">
              <a:alphaModFix/>
            </a:blip>
            <a:srcRect l="60738" b="4707"/>
            <a:stretch/>
          </p:blipFill>
          <p:spPr>
            <a:xfrm>
              <a:off x="5553900" y="1604650"/>
              <a:ext cx="3590098" cy="35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8"/>
            <p:cNvPicPr preferRelativeResize="0"/>
            <p:nvPr/>
          </p:nvPicPr>
          <p:blipFill rotWithShape="1">
            <a:blip r:embed="rId4">
              <a:alphaModFix/>
            </a:blip>
            <a:srcRect l="38091"/>
            <a:stretch/>
          </p:blipFill>
          <p:spPr>
            <a:xfrm>
              <a:off x="0" y="996600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48"/>
          <p:cNvSpPr txBox="1">
            <a:spLocks noGrp="1"/>
          </p:cNvSpPr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subTitle" idx="1"/>
          </p:nvPr>
        </p:nvSpPr>
        <p:spPr>
          <a:xfrm>
            <a:off x="1151700" y="2829200"/>
            <a:ext cx="48183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9"/>
          <p:cNvPicPr preferRelativeResize="0"/>
          <p:nvPr/>
        </p:nvPicPr>
        <p:blipFill rotWithShape="1">
          <a:blip r:embed="rId2">
            <a:alphaModFix amt="72000"/>
          </a:blip>
          <a:srcRect t="23482" r="48725" b="25311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9"/>
          <p:cNvSpPr txBox="1">
            <a:spLocks noGrp="1"/>
          </p:cNvSpPr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body" idx="1"/>
          </p:nvPr>
        </p:nvSpPr>
        <p:spPr>
          <a:xfrm>
            <a:off x="726450" y="2049125"/>
            <a:ext cx="40152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0"/>
          <p:cNvPicPr preferRelativeResize="0"/>
          <p:nvPr/>
        </p:nvPicPr>
        <p:blipFill rotWithShape="1">
          <a:blip r:embed="rId2">
            <a:alphaModFix/>
          </a:blip>
          <a:srcRect l="19953" t="19946" r="14941" b="1495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1754350" y="1307100"/>
            <a:ext cx="5635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1"/>
          <p:cNvGrpSpPr/>
          <p:nvPr/>
        </p:nvGrpSpPr>
        <p:grpSpPr>
          <a:xfrm flipH="1">
            <a:off x="0" y="0"/>
            <a:ext cx="9144001" cy="5143499"/>
            <a:chOff x="0" y="0"/>
            <a:chExt cx="9144001" cy="5143499"/>
          </a:xfrm>
        </p:grpSpPr>
        <p:pic>
          <p:nvPicPr>
            <p:cNvPr id="59" name="Google Shape;59;p51"/>
            <p:cNvPicPr preferRelativeResize="0"/>
            <p:nvPr/>
          </p:nvPicPr>
          <p:blipFill rotWithShape="1">
            <a:blip r:embed="rId2">
              <a:alphaModFix amt="90000"/>
            </a:blip>
            <a:srcRect t="37100" r="37099" b="3452"/>
            <a:stretch/>
          </p:blipFill>
          <p:spPr>
            <a:xfrm>
              <a:off x="0" y="0"/>
              <a:ext cx="914400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51"/>
            <p:cNvPicPr preferRelativeResize="0"/>
            <p:nvPr/>
          </p:nvPicPr>
          <p:blipFill rotWithShape="1">
            <a:blip r:embed="rId3">
              <a:alphaModFix/>
            </a:blip>
            <a:srcRect l="60738" t="-676" r="17569" b="2645"/>
            <a:stretch/>
          </p:blipFill>
          <p:spPr>
            <a:xfrm flipH="1">
              <a:off x="0" y="1495475"/>
              <a:ext cx="1983476" cy="364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1"/>
            <p:cNvPicPr preferRelativeResize="0"/>
            <p:nvPr/>
          </p:nvPicPr>
          <p:blipFill rotWithShape="1">
            <a:blip r:embed="rId4">
              <a:alphaModFix/>
            </a:blip>
            <a:srcRect l="38091"/>
            <a:stretch/>
          </p:blipFill>
          <p:spPr>
            <a:xfrm flipH="1">
              <a:off x="7992298" y="2010025"/>
              <a:ext cx="1151700" cy="156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2"/>
          <p:cNvPicPr preferRelativeResize="0"/>
          <p:nvPr/>
        </p:nvPicPr>
        <p:blipFill rotWithShape="1">
          <a:blip r:embed="rId2">
            <a:alphaModFix amt="74000"/>
          </a:blip>
          <a:srcRect b="11606"/>
          <a:stretch/>
        </p:blipFill>
        <p:spPr>
          <a:xfrm>
            <a:off x="0" y="0"/>
            <a:ext cx="91828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2"/>
          <p:cNvPicPr preferRelativeResize="0"/>
          <p:nvPr/>
        </p:nvPicPr>
        <p:blipFill rotWithShape="1">
          <a:blip r:embed="rId3">
            <a:alphaModFix/>
          </a:blip>
          <a:srcRect l="119" r="42853"/>
          <a:stretch/>
        </p:blipFill>
        <p:spPr>
          <a:xfrm>
            <a:off x="7917825" y="2562325"/>
            <a:ext cx="1265025" cy="18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2"/>
          <p:cNvSpPr txBox="1">
            <a:spLocks noGrp="1"/>
          </p:cNvSpPr>
          <p:nvPr>
            <p:ph type="subTitle" idx="1"/>
          </p:nvPr>
        </p:nvSpPr>
        <p:spPr>
          <a:xfrm>
            <a:off x="1532838" y="2508938"/>
            <a:ext cx="2569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7" name="Google Shape;67;p52"/>
          <p:cNvSpPr txBox="1">
            <a:spLocks noGrp="1"/>
          </p:cNvSpPr>
          <p:nvPr>
            <p:ph type="subTitle" idx="2"/>
          </p:nvPr>
        </p:nvSpPr>
        <p:spPr>
          <a:xfrm>
            <a:off x="5205463" y="2508938"/>
            <a:ext cx="2541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8" name="Google Shape;68;p52"/>
          <p:cNvSpPr txBox="1">
            <a:spLocks noGrp="1"/>
          </p:cNvSpPr>
          <p:nvPr>
            <p:ph type="subTitle" idx="3"/>
          </p:nvPr>
        </p:nvSpPr>
        <p:spPr>
          <a:xfrm>
            <a:off x="1532838" y="3097475"/>
            <a:ext cx="25698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subTitle" idx="4"/>
          </p:nvPr>
        </p:nvSpPr>
        <p:spPr>
          <a:xfrm>
            <a:off x="5205463" y="3097475"/>
            <a:ext cx="25419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title"/>
          </p:nvPr>
        </p:nvSpPr>
        <p:spPr>
          <a:xfrm>
            <a:off x="720000" y="335814"/>
            <a:ext cx="7704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52"/>
          <p:cNvPicPr preferRelativeResize="0"/>
          <p:nvPr/>
        </p:nvPicPr>
        <p:blipFill rotWithShape="1">
          <a:blip r:embed="rId3">
            <a:alphaModFix/>
          </a:blip>
          <a:srcRect l="25939" r="117"/>
          <a:stretch/>
        </p:blipFill>
        <p:spPr>
          <a:xfrm>
            <a:off x="-36250" y="2158400"/>
            <a:ext cx="1252900" cy="14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xinyuefei.com/uncategorized/floyd-steinberg-dithering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erdhut.de/2021/09/08/simple-dithering-algorithms/" TargetMode="External"/><Relationship Id="rId4" Type="http://schemas.openxmlformats.org/officeDocument/2006/relationships/hyperlink" Target="https://www.luohouse.com/news/478815490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"/>
          <p:cNvPicPr preferRelativeResize="0"/>
          <p:nvPr/>
        </p:nvPicPr>
        <p:blipFill rotWithShape="1">
          <a:blip r:embed="rId3">
            <a:alphaModFix/>
          </a:blip>
          <a:srcRect l="40286" t="8518" r="9134" b="6039"/>
          <a:stretch/>
        </p:blipFill>
        <p:spPr>
          <a:xfrm>
            <a:off x="4054075" y="0"/>
            <a:ext cx="50899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>
            <a:spLocks noGrp="1"/>
          </p:cNvSpPr>
          <p:nvPr>
            <p:ph type="ctrTitle"/>
          </p:nvPr>
        </p:nvSpPr>
        <p:spPr>
          <a:xfrm>
            <a:off x="709550" y="1183525"/>
            <a:ext cx="57885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資料壓縮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8" name="Google Shape;188;p1"/>
          <p:cNvSpPr txBox="1">
            <a:spLocks noGrp="1"/>
          </p:cNvSpPr>
          <p:nvPr>
            <p:ph type="subTitle" idx="1"/>
          </p:nvPr>
        </p:nvSpPr>
        <p:spPr>
          <a:xfrm>
            <a:off x="709562" y="3088150"/>
            <a:ext cx="2810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110368155 顏郁芩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111368014 吳佩玟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111368018 賴敏君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9" name="Google Shape;189;p1"/>
          <p:cNvCxnSpPr/>
          <p:nvPr/>
        </p:nvCxnSpPr>
        <p:spPr>
          <a:xfrm>
            <a:off x="796462" y="2997300"/>
            <a:ext cx="3411900" cy="0"/>
          </a:xfrm>
          <a:prstGeom prst="straightConnector1">
            <a:avLst/>
          </a:prstGeom>
          <a:noFill/>
          <a:ln w="9525" cap="flat" cmpd="sng">
            <a:solidFill>
              <a:srgbClr val="15325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198f18782_2_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results</a:t>
            </a:r>
            <a:endParaRPr/>
          </a:p>
        </p:txBody>
      </p:sp>
      <p:sp>
        <p:nvSpPr>
          <p:cNvPr id="266" name="Google Shape;266;g1c198f18782_2_37"/>
          <p:cNvSpPr txBox="1"/>
          <p:nvPr/>
        </p:nvSpPr>
        <p:spPr>
          <a:xfrm>
            <a:off x="671372" y="3842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7" name="Google Shape;267;g1c198f18782_2_37"/>
          <p:cNvSpPr txBox="1"/>
          <p:nvPr/>
        </p:nvSpPr>
        <p:spPr>
          <a:xfrm>
            <a:off x="3419247" y="3871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g1c198f18782_2_37"/>
          <p:cNvSpPr txBox="1"/>
          <p:nvPr/>
        </p:nvSpPr>
        <p:spPr>
          <a:xfrm>
            <a:off x="5993575" y="3842100"/>
            <a:ext cx="265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endParaRPr sz="24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9" name="Google Shape;269;g1c198f18782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75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c198f18782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750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c198f18782_2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86D6F6F-3569-0B8E-F4EF-E7263472ED05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c198f18782_2_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results</a:t>
            </a:r>
            <a:endParaRPr dirty="0"/>
          </a:p>
        </p:txBody>
      </p:sp>
      <p:sp>
        <p:nvSpPr>
          <p:cNvPr id="277" name="Google Shape;277;g1c198f18782_2_88"/>
          <p:cNvSpPr txBox="1"/>
          <p:nvPr/>
        </p:nvSpPr>
        <p:spPr>
          <a:xfrm>
            <a:off x="671372" y="3842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g1c198f18782_2_88"/>
          <p:cNvSpPr txBox="1"/>
          <p:nvPr/>
        </p:nvSpPr>
        <p:spPr>
          <a:xfrm>
            <a:off x="3419247" y="3871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g1c198f18782_2_88"/>
          <p:cNvSpPr txBox="1"/>
          <p:nvPr/>
        </p:nvSpPr>
        <p:spPr>
          <a:xfrm>
            <a:off x="5993575" y="3842100"/>
            <a:ext cx="265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endParaRPr sz="24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0" name="Google Shape;280;g1c198f18782_2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474" y="1827138"/>
            <a:ext cx="2479050" cy="18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c198f18782_2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352" y="1827150"/>
            <a:ext cx="2479050" cy="181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c198f18782_2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00" y="1827150"/>
            <a:ext cx="2479050" cy="18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9BC664-0D33-55E1-337E-B1BB7C34E85D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198f18782_2_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results</a:t>
            </a:r>
            <a:endParaRPr dirty="0"/>
          </a:p>
        </p:txBody>
      </p:sp>
      <p:sp>
        <p:nvSpPr>
          <p:cNvPr id="288" name="Google Shape;288;g1c198f18782_2_61"/>
          <p:cNvSpPr txBox="1"/>
          <p:nvPr/>
        </p:nvSpPr>
        <p:spPr>
          <a:xfrm>
            <a:off x="671372" y="3842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g1c198f18782_2_61"/>
          <p:cNvSpPr txBox="1"/>
          <p:nvPr/>
        </p:nvSpPr>
        <p:spPr>
          <a:xfrm>
            <a:off x="3419247" y="3871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" name="Google Shape;290;g1c198f18782_2_61"/>
          <p:cNvSpPr txBox="1"/>
          <p:nvPr/>
        </p:nvSpPr>
        <p:spPr>
          <a:xfrm>
            <a:off x="5993575" y="3842100"/>
            <a:ext cx="265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endParaRPr sz="24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1" name="Google Shape;291;g1c198f18782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" y="1827118"/>
            <a:ext cx="2652601" cy="176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c198f18782_2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699" y="1827138"/>
            <a:ext cx="2652601" cy="176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c198f18782_2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575" y="1827125"/>
            <a:ext cx="2652601" cy="17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D6A7F8-798D-E558-94FD-06286AB72884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198f18782_2_1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results</a:t>
            </a:r>
            <a:endParaRPr dirty="0"/>
          </a:p>
        </p:txBody>
      </p:sp>
      <p:sp>
        <p:nvSpPr>
          <p:cNvPr id="299" name="Google Shape;299;g1c198f18782_2_111"/>
          <p:cNvSpPr txBox="1"/>
          <p:nvPr/>
        </p:nvSpPr>
        <p:spPr>
          <a:xfrm>
            <a:off x="733200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g1c198f18782_2_111"/>
          <p:cNvSpPr txBox="1"/>
          <p:nvPr/>
        </p:nvSpPr>
        <p:spPr>
          <a:xfrm>
            <a:off x="451350" y="3184050"/>
            <a:ext cx="1767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1" name="Google Shape;301;g1c198f18782_2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475" y="1699300"/>
            <a:ext cx="1985051" cy="132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c198f18782_2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75" y="1699300"/>
            <a:ext cx="1985051" cy="132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c198f18782_2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475" y="1699300"/>
            <a:ext cx="1985051" cy="132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c198f18782_2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475" y="1699312"/>
            <a:ext cx="1985051" cy="132335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c198f18782_2_111"/>
          <p:cNvSpPr txBox="1"/>
          <p:nvPr/>
        </p:nvSpPr>
        <p:spPr>
          <a:xfrm>
            <a:off x="2891200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6" name="Google Shape;306;g1c198f18782_2_111"/>
          <p:cNvSpPr txBox="1"/>
          <p:nvPr/>
        </p:nvSpPr>
        <p:spPr>
          <a:xfrm>
            <a:off x="5049200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7" name="Google Shape;307;g1c198f18782_2_111"/>
          <p:cNvSpPr txBox="1"/>
          <p:nvPr/>
        </p:nvSpPr>
        <p:spPr>
          <a:xfrm>
            <a:off x="7207200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8" name="Google Shape;308;g1c198f18782_2_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75" y="3559072"/>
            <a:ext cx="1985051" cy="13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c198f18782_2_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0475" y="3559072"/>
            <a:ext cx="1985051" cy="13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c198f18782_2_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8475" y="3559072"/>
            <a:ext cx="1985051" cy="13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c198f18782_2_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6473" y="3559050"/>
            <a:ext cx="1985053" cy="132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c198f18782_2_111"/>
          <p:cNvSpPr txBox="1"/>
          <p:nvPr/>
        </p:nvSpPr>
        <p:spPr>
          <a:xfrm>
            <a:off x="2891200" y="318405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3" name="Google Shape;313;g1c198f18782_2_111"/>
          <p:cNvSpPr txBox="1"/>
          <p:nvPr/>
        </p:nvSpPr>
        <p:spPr>
          <a:xfrm>
            <a:off x="5049200" y="318405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4" name="Google Shape;314;g1c198f18782_2_111"/>
          <p:cNvSpPr txBox="1"/>
          <p:nvPr/>
        </p:nvSpPr>
        <p:spPr>
          <a:xfrm>
            <a:off x="7207200" y="318405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0C8A8B-BF83-8395-42D9-57B2A225D98C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198f18782_2_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results</a:t>
            </a:r>
            <a:endParaRPr dirty="0"/>
          </a:p>
        </p:txBody>
      </p:sp>
      <p:sp>
        <p:nvSpPr>
          <p:cNvPr id="288" name="Google Shape;288;g1c198f18782_2_61"/>
          <p:cNvSpPr txBox="1"/>
          <p:nvPr/>
        </p:nvSpPr>
        <p:spPr>
          <a:xfrm>
            <a:off x="671372" y="3842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g1c198f18782_2_61"/>
          <p:cNvSpPr txBox="1"/>
          <p:nvPr/>
        </p:nvSpPr>
        <p:spPr>
          <a:xfrm>
            <a:off x="3419249" y="387719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" name="Google Shape;290;g1c198f18782_2_61"/>
          <p:cNvSpPr txBox="1"/>
          <p:nvPr/>
        </p:nvSpPr>
        <p:spPr>
          <a:xfrm>
            <a:off x="5993575" y="3842100"/>
            <a:ext cx="265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endParaRPr sz="24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圖片 2" descr="一張含有 建築物, 室外, 城市, 橋 的圖片&#10;&#10;自動產生的描述">
            <a:extLst>
              <a:ext uri="{FF2B5EF4-FFF2-40B4-BE49-F238E27FC236}">
                <a16:creationId xmlns:a16="http://schemas.microsoft.com/office/drawing/2014/main" id="{265BA06E-EF9F-6F35-4C16-E1D8E076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1" y="1827118"/>
            <a:ext cx="2652578" cy="1768385"/>
          </a:xfrm>
          <a:prstGeom prst="rect">
            <a:avLst/>
          </a:prstGeom>
        </p:spPr>
      </p:pic>
      <p:pic>
        <p:nvPicPr>
          <p:cNvPr id="5" name="圖片 4" descr="一張含有 室外, 建築物, 城市, 橋 的圖片&#10;&#10;自動產生的描述">
            <a:extLst>
              <a:ext uri="{FF2B5EF4-FFF2-40B4-BE49-F238E27FC236}">
                <a16:creationId xmlns:a16="http://schemas.microsoft.com/office/drawing/2014/main" id="{5AA626BF-0485-B059-08A2-49494A9E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612" y="1827118"/>
            <a:ext cx="2652578" cy="1768385"/>
          </a:xfrm>
          <a:prstGeom prst="rect">
            <a:avLst/>
          </a:prstGeom>
        </p:spPr>
      </p:pic>
      <p:pic>
        <p:nvPicPr>
          <p:cNvPr id="7" name="圖片 6" descr="一張含有 建築物, 城市, 橋, 夜晚 的圖片&#10;&#10;自動產生的描述">
            <a:extLst>
              <a:ext uri="{FF2B5EF4-FFF2-40B4-BE49-F238E27FC236}">
                <a16:creationId xmlns:a16="http://schemas.microsoft.com/office/drawing/2014/main" id="{67506640-7B74-E4BB-C8ED-6F7A06D2F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142" y="1827118"/>
            <a:ext cx="2652578" cy="176838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CC24CD-3594-105F-9FE1-5E9453BB4B99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388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eb6a9e192_0_24"/>
          <p:cNvSpPr txBox="1">
            <a:spLocks noGrp="1"/>
          </p:cNvSpPr>
          <p:nvPr>
            <p:ph type="subTitle" idx="1"/>
          </p:nvPr>
        </p:nvSpPr>
        <p:spPr>
          <a:xfrm>
            <a:off x="2152350" y="2751175"/>
            <a:ext cx="5089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g1beb6a9e192_0_24"/>
          <p:cNvSpPr txBox="1">
            <a:spLocks noGrp="1"/>
          </p:cNvSpPr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1" name="Google Shape;321;g1beb6a9e192_0_24"/>
          <p:cNvSpPr txBox="1">
            <a:spLocks noGrp="1"/>
          </p:cNvSpPr>
          <p:nvPr>
            <p:ph type="title" idx="2"/>
          </p:nvPr>
        </p:nvSpPr>
        <p:spPr>
          <a:xfrm>
            <a:off x="2152350" y="998475"/>
            <a:ext cx="143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22" name="Google Shape;322;g1beb6a9e192_0_24"/>
          <p:cNvCxnSpPr/>
          <p:nvPr/>
        </p:nvCxnSpPr>
        <p:spPr>
          <a:xfrm>
            <a:off x="2230238" y="2684350"/>
            <a:ext cx="46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A90F77-FB54-5E46-B684-1A9909A1151D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"/>
          <p:cNvSpPr txBox="1">
            <a:spLocks noGrp="1"/>
          </p:cNvSpPr>
          <p:nvPr>
            <p:ph type="subTitle" idx="1"/>
          </p:nvPr>
        </p:nvSpPr>
        <p:spPr>
          <a:xfrm>
            <a:off x="1151700" y="2829200"/>
            <a:ext cx="48075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Threshold 及 Floyd-Steinberg 兩種方法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C0000"/>
              </a:buClr>
              <a:buSzPts val="1400"/>
              <a:buChar char="●"/>
            </a:pP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Floyd-Steinberg 壓縮率比較低（檔案大小），但能保留比較多的細節</a:t>
            </a:r>
            <a:endParaRPr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Conclusions</a:t>
            </a:r>
            <a:endParaRPr dirty="0"/>
          </a:p>
        </p:txBody>
      </p:sp>
      <p:cxnSp>
        <p:nvCxnSpPr>
          <p:cNvPr id="329" name="Google Shape;329;p5"/>
          <p:cNvCxnSpPr/>
          <p:nvPr/>
        </p:nvCxnSpPr>
        <p:spPr>
          <a:xfrm>
            <a:off x="1268775" y="2720206"/>
            <a:ext cx="438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21DF97-C809-FE75-4959-7714CAC21949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c25929c388_0_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 of results</a:t>
            </a:r>
            <a:endParaRPr dirty="0"/>
          </a:p>
        </p:txBody>
      </p:sp>
      <p:sp>
        <p:nvSpPr>
          <p:cNvPr id="335" name="Google Shape;335;g1c25929c388_0_11"/>
          <p:cNvSpPr txBox="1"/>
          <p:nvPr/>
        </p:nvSpPr>
        <p:spPr>
          <a:xfrm>
            <a:off x="1602013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Lena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6" name="Google Shape;336;g1c25929c388_0_11"/>
          <p:cNvSpPr txBox="1"/>
          <p:nvPr/>
        </p:nvSpPr>
        <p:spPr>
          <a:xfrm>
            <a:off x="1602013" y="32466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Baboon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7" name="Google Shape;337;g1c25929c388_0_11"/>
          <p:cNvSpPr txBox="1"/>
          <p:nvPr/>
        </p:nvSpPr>
        <p:spPr>
          <a:xfrm>
            <a:off x="6353050" y="13243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Duck</a:t>
            </a: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8" name="Google Shape;338;g1c25929c388_0_11"/>
          <p:cNvSpPr txBox="1"/>
          <p:nvPr/>
        </p:nvSpPr>
        <p:spPr>
          <a:xfrm>
            <a:off x="6429238" y="3030700"/>
            <a:ext cx="1203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b="1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Bridge</a:t>
            </a:r>
            <a:endParaRPr sz="2400" b="1" i="0" u="none" strike="noStrike" cap="none" dirty="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9" name="Google Shape;339;g1c25929c388_0_11"/>
          <p:cNvPicPr preferRelativeResize="0"/>
          <p:nvPr/>
        </p:nvPicPr>
        <p:blipFill rotWithShape="1">
          <a:blip r:embed="rId3">
            <a:alphaModFix/>
          </a:blip>
          <a:srcRect l="1519" t="6278" r="7471" b="7825"/>
          <a:stretch/>
        </p:blipFill>
        <p:spPr>
          <a:xfrm>
            <a:off x="4782300" y="3442625"/>
            <a:ext cx="4302126" cy="10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c25929c388_0_11"/>
          <p:cNvPicPr preferRelativeResize="0"/>
          <p:nvPr/>
        </p:nvPicPr>
        <p:blipFill rotWithShape="1">
          <a:blip r:embed="rId4">
            <a:alphaModFix/>
          </a:blip>
          <a:srcRect t="5510" b="4892"/>
          <a:stretch/>
        </p:blipFill>
        <p:spPr>
          <a:xfrm>
            <a:off x="4739350" y="1773850"/>
            <a:ext cx="4345075" cy="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c25929c388_0_11"/>
          <p:cNvPicPr preferRelativeResize="0"/>
          <p:nvPr/>
        </p:nvPicPr>
        <p:blipFill rotWithShape="1">
          <a:blip r:embed="rId5">
            <a:alphaModFix/>
          </a:blip>
          <a:srcRect t="4076" b="7677"/>
          <a:stretch/>
        </p:blipFill>
        <p:spPr>
          <a:xfrm>
            <a:off x="31263" y="1773850"/>
            <a:ext cx="4402926" cy="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c25929c388_0_11"/>
          <p:cNvPicPr preferRelativeResize="0"/>
          <p:nvPr/>
        </p:nvPicPr>
        <p:blipFill rotWithShape="1">
          <a:blip r:embed="rId6">
            <a:alphaModFix/>
          </a:blip>
          <a:srcRect t="5617" b="5072"/>
          <a:stretch/>
        </p:blipFill>
        <p:spPr>
          <a:xfrm>
            <a:off x="52075" y="3747425"/>
            <a:ext cx="4361326" cy="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0098BF4-5CE3-E294-F8D5-8EABA4D2C9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" t="31927" r="3004" b="6056"/>
          <a:stretch/>
        </p:blipFill>
        <p:spPr>
          <a:xfrm>
            <a:off x="4779478" y="4486276"/>
            <a:ext cx="4302000" cy="5262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2233b10e9_0_0"/>
          <p:cNvSpPr txBox="1">
            <a:spLocks noGrp="1"/>
          </p:cNvSpPr>
          <p:nvPr>
            <p:ph type="title"/>
          </p:nvPr>
        </p:nvSpPr>
        <p:spPr>
          <a:xfrm>
            <a:off x="661975" y="1325376"/>
            <a:ext cx="3232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48" name="Google Shape;348;g1c2233b10e9_0_0"/>
          <p:cNvSpPr txBox="1">
            <a:spLocks noGrp="1"/>
          </p:cNvSpPr>
          <p:nvPr>
            <p:ph type="body" idx="1"/>
          </p:nvPr>
        </p:nvSpPr>
        <p:spPr>
          <a:xfrm>
            <a:off x="738175" y="2042500"/>
            <a:ext cx="66018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http://xinyuefei.com/uncategorized/floyd-steinberg-dithering.html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https://www.luohouse.com/news/478815490.html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https://nerdhut.de/2021/09/08/simple-dithering-algorithms/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  <a:hlinkClick r:id="rId5"/>
              </a:rPr>
              <a:t>https://nerdhut.de/2021/09/08/simple-dithering-algorithms/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cxnSp>
        <p:nvCxnSpPr>
          <p:cNvPr id="349" name="Google Shape;349;g1c2233b10e9_0_0"/>
          <p:cNvCxnSpPr/>
          <p:nvPr/>
        </p:nvCxnSpPr>
        <p:spPr>
          <a:xfrm rot="10800000" flipH="1">
            <a:off x="738175" y="1985250"/>
            <a:ext cx="1913700" cy="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63E54F-58A4-2736-E4BF-E4AF7CE2BEF0}"/>
              </a:ext>
            </a:extLst>
          </p:cNvPr>
          <p:cNvSpPr txBox="1"/>
          <p:nvPr/>
        </p:nvSpPr>
        <p:spPr>
          <a:xfrm>
            <a:off x="8679180" y="4792980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eb6a9e192_0_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5" name="Google Shape;195;g1beb6a9e192_0_0"/>
          <p:cNvSpPr txBox="1">
            <a:spLocks noGrp="1"/>
          </p:cNvSpPr>
          <p:nvPr>
            <p:ph type="title"/>
          </p:nvPr>
        </p:nvSpPr>
        <p:spPr>
          <a:xfrm>
            <a:off x="401625" y="2611013"/>
            <a:ext cx="3075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What is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Dithering?</a:t>
            </a:r>
            <a:endParaRPr/>
          </a:p>
        </p:txBody>
      </p:sp>
      <p:sp>
        <p:nvSpPr>
          <p:cNvPr id="196" name="Google Shape;196;g1beb6a9e192_0_0"/>
          <p:cNvSpPr txBox="1">
            <a:spLocks noGrp="1"/>
          </p:cNvSpPr>
          <p:nvPr>
            <p:ph type="title" idx="2"/>
          </p:nvPr>
        </p:nvSpPr>
        <p:spPr>
          <a:xfrm>
            <a:off x="3134850" y="2611037"/>
            <a:ext cx="28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197" name="Google Shape;197;g1beb6a9e192_0_0"/>
          <p:cNvSpPr txBox="1">
            <a:spLocks noGrp="1"/>
          </p:cNvSpPr>
          <p:nvPr>
            <p:ph type="title" idx="4"/>
          </p:nvPr>
        </p:nvSpPr>
        <p:spPr>
          <a:xfrm>
            <a:off x="5868075" y="2633327"/>
            <a:ext cx="2874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98" name="Google Shape;198;g1beb6a9e192_0_0"/>
          <p:cNvSpPr txBox="1">
            <a:spLocks noGrp="1"/>
          </p:cNvSpPr>
          <p:nvPr>
            <p:ph type="title" idx="9"/>
          </p:nvPr>
        </p:nvSpPr>
        <p:spPr>
          <a:xfrm>
            <a:off x="1442625" y="1869667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g1beb6a9e192_0_0"/>
          <p:cNvSpPr txBox="1">
            <a:spLocks noGrp="1"/>
          </p:cNvSpPr>
          <p:nvPr>
            <p:ph type="title" idx="14"/>
          </p:nvPr>
        </p:nvSpPr>
        <p:spPr>
          <a:xfrm>
            <a:off x="4175850" y="1869679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0" name="Google Shape;200;g1beb6a9e192_0_0"/>
          <p:cNvCxnSpPr/>
          <p:nvPr/>
        </p:nvCxnSpPr>
        <p:spPr>
          <a:xfrm>
            <a:off x="1588100" y="2317263"/>
            <a:ext cx="489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g1beb6a9e192_0_0"/>
          <p:cNvCxnSpPr/>
          <p:nvPr/>
        </p:nvCxnSpPr>
        <p:spPr>
          <a:xfrm>
            <a:off x="4327500" y="2317263"/>
            <a:ext cx="489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1beb6a9e192_0_0"/>
          <p:cNvSpPr txBox="1">
            <a:spLocks noGrp="1"/>
          </p:cNvSpPr>
          <p:nvPr>
            <p:ph type="title" idx="14"/>
          </p:nvPr>
        </p:nvSpPr>
        <p:spPr>
          <a:xfrm>
            <a:off x="6909075" y="1869529"/>
            <a:ext cx="792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3" name="Google Shape;203;g1beb6a9e192_0_0"/>
          <p:cNvCxnSpPr/>
          <p:nvPr/>
        </p:nvCxnSpPr>
        <p:spPr>
          <a:xfrm>
            <a:off x="7060725" y="2317113"/>
            <a:ext cx="489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DDC01D-6168-9CAD-DBDF-C2A8A1CA46E6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subTitle" idx="1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Dithering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Threshold Dithering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Floyd-Steinberg Dithering</a:t>
            </a: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Dithering?</a:t>
            </a:r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title" idx="2"/>
          </p:nvPr>
        </p:nvSpPr>
        <p:spPr>
          <a:xfrm>
            <a:off x="2152350" y="998475"/>
            <a:ext cx="124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1" name="Google Shape;211;p4"/>
          <p:cNvCxnSpPr/>
          <p:nvPr/>
        </p:nvCxnSpPr>
        <p:spPr>
          <a:xfrm>
            <a:off x="2230238" y="2684350"/>
            <a:ext cx="46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F0F687-6D1C-D2E8-399B-17C47FCD3E47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eb9e4dfc3_0_0"/>
          <p:cNvSpPr txBox="1">
            <a:spLocks noGrp="1"/>
          </p:cNvSpPr>
          <p:nvPr>
            <p:ph type="subTitle" idx="1"/>
          </p:nvPr>
        </p:nvSpPr>
        <p:spPr>
          <a:xfrm>
            <a:off x="1151700" y="2829200"/>
            <a:ext cx="4930200" cy="13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將圖像從一個顏色空間轉換為更有限的顏色空間時，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最大限度減少圖像訊息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細節的損失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7" name="Google Shape;217;g1beb9e4dfc3_0_0"/>
          <p:cNvSpPr txBox="1">
            <a:spLocks noGrp="1"/>
          </p:cNvSpPr>
          <p:nvPr>
            <p:ph type="title"/>
          </p:nvPr>
        </p:nvSpPr>
        <p:spPr>
          <a:xfrm>
            <a:off x="1151700" y="1905472"/>
            <a:ext cx="44022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Dithering</a:t>
            </a:r>
            <a:endParaRPr dirty="0"/>
          </a:p>
        </p:txBody>
      </p:sp>
      <p:cxnSp>
        <p:nvCxnSpPr>
          <p:cNvPr id="218" name="Google Shape;218;g1beb9e4dfc3_0_0"/>
          <p:cNvCxnSpPr/>
          <p:nvPr/>
        </p:nvCxnSpPr>
        <p:spPr>
          <a:xfrm>
            <a:off x="1268775" y="2720206"/>
            <a:ext cx="438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82A2CE-5838-9046-9E60-B2AB53CB8571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eb9e4dfc3_0_32"/>
          <p:cNvSpPr txBox="1">
            <a:spLocks noGrp="1"/>
          </p:cNvSpPr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Random Dithering</a:t>
            </a:r>
            <a:endParaRPr/>
          </a:p>
        </p:txBody>
      </p:sp>
      <p:sp>
        <p:nvSpPr>
          <p:cNvPr id="224" name="Google Shape;224;g1beb9e4dfc3_0_32"/>
          <p:cNvSpPr txBox="1">
            <a:spLocks noGrp="1"/>
          </p:cNvSpPr>
          <p:nvPr>
            <p:ph type="body" idx="1"/>
          </p:nvPr>
        </p:nvSpPr>
        <p:spPr>
          <a:xfrm>
            <a:off x="720000" y="2165150"/>
            <a:ext cx="4350764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對每個像素計算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隨機臨界點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消除銳利的邊緣、顏色及細節明顯地損失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由於像素和相鄰像素不匹配，</a:t>
            </a:r>
            <a:b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會導致稱為「雪花」的混疊偽像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5" name="Google Shape;225;g1beb9e4dfc3_0_32"/>
          <p:cNvCxnSpPr/>
          <p:nvPr/>
        </p:nvCxnSpPr>
        <p:spPr>
          <a:xfrm>
            <a:off x="738175" y="1987350"/>
            <a:ext cx="172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圖片 6" descr="一張含有 鏈 的圖片&#10;&#10;自動產生的描述">
            <a:extLst>
              <a:ext uri="{FF2B5EF4-FFF2-40B4-BE49-F238E27FC236}">
                <a16:creationId xmlns:a16="http://schemas.microsoft.com/office/drawing/2014/main" id="{4CFD1056-1CD4-EFE5-200F-6EBA754D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36" y="1987351"/>
            <a:ext cx="1660853" cy="2340799"/>
          </a:xfrm>
          <a:prstGeom prst="rect">
            <a:avLst/>
          </a:prstGeom>
        </p:spPr>
      </p:pic>
      <p:pic>
        <p:nvPicPr>
          <p:cNvPr id="9" name="圖片 8" descr="一張含有 個人, 女性, 髮, 黑色 的圖片&#10;&#10;自動產生的描述">
            <a:extLst>
              <a:ext uri="{FF2B5EF4-FFF2-40B4-BE49-F238E27FC236}">
                <a16:creationId xmlns:a16="http://schemas.microsoft.com/office/drawing/2014/main" id="{F09F5840-7FF5-E6FF-9304-E1B63402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00" y="1987350"/>
            <a:ext cx="1660853" cy="2340800"/>
          </a:xfrm>
          <a:prstGeom prst="rect">
            <a:avLst/>
          </a:prstGeom>
        </p:spPr>
      </p:pic>
      <p:sp>
        <p:nvSpPr>
          <p:cNvPr id="10" name="Google Shape;255;g1c198f18782_2_74">
            <a:extLst>
              <a:ext uri="{FF2B5EF4-FFF2-40B4-BE49-F238E27FC236}">
                <a16:creationId xmlns:a16="http://schemas.microsoft.com/office/drawing/2014/main" id="{738B51E4-E81F-196C-6C75-3A8C3DFCB846}"/>
              </a:ext>
            </a:extLst>
          </p:cNvPr>
          <p:cNvSpPr txBox="1"/>
          <p:nvPr/>
        </p:nvSpPr>
        <p:spPr>
          <a:xfrm>
            <a:off x="4900876" y="43281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Before</a:t>
            </a:r>
            <a:endParaRPr sz="1800" b="1" i="0" u="none" strike="noStrike" cap="none" dirty="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" name="Google Shape;255;g1c198f18782_2_74">
            <a:extLst>
              <a:ext uri="{FF2B5EF4-FFF2-40B4-BE49-F238E27FC236}">
                <a16:creationId xmlns:a16="http://schemas.microsoft.com/office/drawing/2014/main" id="{D5721175-E599-36FD-7EB2-55455F0538ED}"/>
              </a:ext>
            </a:extLst>
          </p:cNvPr>
          <p:cNvSpPr txBox="1"/>
          <p:nvPr/>
        </p:nvSpPr>
        <p:spPr>
          <a:xfrm>
            <a:off x="6782212" y="43281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After</a:t>
            </a:r>
            <a:endParaRPr sz="1800" b="1" i="0" u="none" strike="noStrike" cap="none" dirty="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F289AE-12E3-8ABA-D2EF-CE6804116597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eb9e4dfc3_0_6"/>
          <p:cNvSpPr txBox="1">
            <a:spLocks noGrp="1"/>
          </p:cNvSpPr>
          <p:nvPr>
            <p:ph type="title"/>
          </p:nvPr>
        </p:nvSpPr>
        <p:spPr>
          <a:xfrm>
            <a:off x="720000" y="850701"/>
            <a:ext cx="3232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Threshold Dithering</a:t>
            </a:r>
            <a:endParaRPr dirty="0"/>
          </a:p>
        </p:txBody>
      </p:sp>
      <p:sp>
        <p:nvSpPr>
          <p:cNvPr id="231" name="Google Shape;231;g1beb9e4dfc3_0_6"/>
          <p:cNvSpPr txBox="1">
            <a:spLocks noGrp="1"/>
          </p:cNvSpPr>
          <p:nvPr>
            <p:ph type="body" idx="1"/>
          </p:nvPr>
        </p:nvSpPr>
        <p:spPr>
          <a:xfrm>
            <a:off x="738175" y="2150775"/>
            <a:ext cx="40152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定義一個臨界點</a:t>
            </a:r>
            <a:r>
              <a:rPr lang="zh-TW" altLang="en-US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通常是黑色和白色之間的中點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低於</a:t>
            </a: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該臨界點的所有像素設置為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黑色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高於</a:t>
            </a: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該臨界點的所有像素設置為</a:t>
            </a: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會導致許多現實場景中圖像細節和對比度的大量損失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2" name="Google Shape;232;g1beb9e4dfc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02" y="1653975"/>
            <a:ext cx="3011375" cy="3156600"/>
          </a:xfrm>
          <a:prstGeom prst="rect">
            <a:avLst/>
          </a:prstGeom>
          <a:noFill/>
          <a:ln>
            <a:noFill/>
          </a:ln>
          <a:effectLst>
            <a:outerShdw blurRad="342900" dist="19050" algn="bl" rotWithShape="0">
              <a:srgbClr val="CCE4F7"/>
            </a:outerShdw>
          </a:effectLst>
        </p:spPr>
      </p:pic>
      <p:cxnSp>
        <p:nvCxnSpPr>
          <p:cNvPr id="233" name="Google Shape;233;g1beb9e4dfc3_0_6"/>
          <p:cNvCxnSpPr/>
          <p:nvPr/>
        </p:nvCxnSpPr>
        <p:spPr>
          <a:xfrm>
            <a:off x="738175" y="1987350"/>
            <a:ext cx="172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E13378-C183-7D25-0D91-EC75A2A1CFDD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eb9e4dfc3_0_39"/>
          <p:cNvSpPr txBox="1">
            <a:spLocks noGrp="1"/>
          </p:cNvSpPr>
          <p:nvPr>
            <p:ph type="title"/>
          </p:nvPr>
        </p:nvSpPr>
        <p:spPr>
          <a:xfrm>
            <a:off x="720000" y="622101"/>
            <a:ext cx="3232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Floyd-Steinberg Dithering</a:t>
            </a:r>
            <a:endParaRPr/>
          </a:p>
        </p:txBody>
      </p:sp>
      <p:sp>
        <p:nvSpPr>
          <p:cNvPr id="239" name="Google Shape;239;g1beb9e4dfc3_0_39"/>
          <p:cNvSpPr txBox="1">
            <a:spLocks noGrp="1"/>
          </p:cNvSpPr>
          <p:nvPr>
            <p:ph type="body" idx="1"/>
          </p:nvPr>
        </p:nvSpPr>
        <p:spPr>
          <a:xfrm>
            <a:off x="726450" y="1820525"/>
            <a:ext cx="42150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依賴誤差分散，考慮當前正在轉換的像素周圍的鄰域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從較大的顏色空間轉換為可用顏色較少的圖像，因此像素通常不能保持其原始顏色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  <a:buClr>
                <a:schemeClr val="dk2"/>
              </a:buClr>
            </a:pPr>
            <a:r>
              <a:rPr lang="en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在移動到下一個像素時會記住此誤差，並根據轉換誤差更改後續像素的顏色</a:t>
            </a:r>
            <a:endParaRPr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60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誤差＝理論值-實際值</a:t>
            </a:r>
            <a:b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理論值：真正的顏色值</a:t>
            </a:r>
            <a:b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實際值：二值化的值</a:t>
            </a:r>
            <a:endParaRPr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0" name="Google Shape;240;g1beb9e4dfc3_0_39"/>
          <p:cNvPicPr preferRelativeResize="0"/>
          <p:nvPr/>
        </p:nvPicPr>
        <p:blipFill rotWithShape="1">
          <a:blip r:embed="rId3">
            <a:alphaModFix/>
          </a:blip>
          <a:srcRect t="29" b="39"/>
          <a:stretch/>
        </p:blipFill>
        <p:spPr>
          <a:xfrm>
            <a:off x="5070475" y="1827676"/>
            <a:ext cx="3904925" cy="2062750"/>
          </a:xfrm>
          <a:prstGeom prst="rect">
            <a:avLst/>
          </a:prstGeom>
          <a:noFill/>
          <a:ln>
            <a:noFill/>
          </a:ln>
          <a:effectLst>
            <a:outerShdw blurRad="342900" dist="19050" algn="bl" rotWithShape="0">
              <a:srgbClr val="CCE4F7"/>
            </a:outerShdw>
          </a:effectLst>
        </p:spPr>
      </p:pic>
      <p:cxnSp>
        <p:nvCxnSpPr>
          <p:cNvPr id="241" name="Google Shape;241;g1beb9e4dfc3_0_39"/>
          <p:cNvCxnSpPr/>
          <p:nvPr/>
        </p:nvCxnSpPr>
        <p:spPr>
          <a:xfrm>
            <a:off x="738175" y="1758750"/>
            <a:ext cx="172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B8AB37-A879-1793-51F0-854D6B50C015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eb6a9e192_0_17"/>
          <p:cNvSpPr txBox="1">
            <a:spLocks noGrp="1"/>
          </p:cNvSpPr>
          <p:nvPr>
            <p:ph type="subTitle" idx="1"/>
          </p:nvPr>
        </p:nvSpPr>
        <p:spPr>
          <a:xfrm>
            <a:off x="2152350" y="2751175"/>
            <a:ext cx="4839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Through to the Dithering…</a:t>
            </a:r>
            <a:endParaRPr/>
          </a:p>
        </p:txBody>
      </p:sp>
      <p:sp>
        <p:nvSpPr>
          <p:cNvPr id="247" name="Google Shape;247;g1beb6a9e192_0_17"/>
          <p:cNvSpPr txBox="1">
            <a:spLocks noGrp="1"/>
          </p:cNvSpPr>
          <p:nvPr>
            <p:ph type="title"/>
          </p:nvPr>
        </p:nvSpPr>
        <p:spPr>
          <a:xfrm>
            <a:off x="2152350" y="1874825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48" name="Google Shape;248;g1beb6a9e192_0_17"/>
          <p:cNvSpPr txBox="1">
            <a:spLocks noGrp="1"/>
          </p:cNvSpPr>
          <p:nvPr>
            <p:ph type="title" idx="2"/>
          </p:nvPr>
        </p:nvSpPr>
        <p:spPr>
          <a:xfrm>
            <a:off x="2152350" y="998475"/>
            <a:ext cx="143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9" name="Google Shape;249;g1beb6a9e192_0_17"/>
          <p:cNvCxnSpPr/>
          <p:nvPr/>
        </p:nvCxnSpPr>
        <p:spPr>
          <a:xfrm>
            <a:off x="2230238" y="2684350"/>
            <a:ext cx="46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D7299A-8707-1B2E-64A6-194779D04BB1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198f18782_2_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results</a:t>
            </a:r>
            <a:endParaRPr/>
          </a:p>
        </p:txBody>
      </p:sp>
      <p:sp>
        <p:nvSpPr>
          <p:cNvPr id="255" name="Google Shape;255;g1c198f18782_2_74"/>
          <p:cNvSpPr txBox="1"/>
          <p:nvPr/>
        </p:nvSpPr>
        <p:spPr>
          <a:xfrm>
            <a:off x="671372" y="3842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</a:t>
            </a:r>
            <a:endParaRPr sz="2400" b="1" i="0" u="none" strike="noStrike" cap="none" dirty="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6" name="Google Shape;256;g1c198f18782_2_74"/>
          <p:cNvSpPr txBox="1"/>
          <p:nvPr/>
        </p:nvSpPr>
        <p:spPr>
          <a:xfrm>
            <a:off x="3419247" y="38710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Threshold </a:t>
            </a:r>
            <a:endParaRPr sz="2400" b="1" i="0" u="none" strike="noStrike" cap="none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7" name="Google Shape;257;g1c198f18782_2_74"/>
          <p:cNvSpPr txBox="1"/>
          <p:nvPr/>
        </p:nvSpPr>
        <p:spPr>
          <a:xfrm>
            <a:off x="5993575" y="3842100"/>
            <a:ext cx="265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Floyd-Steinberg</a:t>
            </a:r>
            <a:endParaRPr sz="24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8" name="Google Shape;258;g1c198f18782_2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75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c198f18782_2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750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c198f18782_2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75" y="1518150"/>
            <a:ext cx="2208250" cy="2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CFF189C-4A12-23B8-DB1F-2AFF3FEDF1DB}"/>
              </a:ext>
            </a:extLst>
          </p:cNvPr>
          <p:cNvSpPr txBox="1"/>
          <p:nvPr/>
        </p:nvSpPr>
        <p:spPr>
          <a:xfrm>
            <a:off x="8679180" y="4792980"/>
            <a:ext cx="28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nowy Mountains Minitheme by Slidesgo">
  <a:themeElements>
    <a:clrScheme name="Simple Light">
      <a:dk1>
        <a:srgbClr val="001C25"/>
      </a:dk1>
      <a:lt1>
        <a:srgbClr val="FFFFFF"/>
      </a:lt1>
      <a:dk2>
        <a:srgbClr val="4D4D4D"/>
      </a:dk2>
      <a:lt2>
        <a:srgbClr val="7A7A7A"/>
      </a:lt2>
      <a:accent1>
        <a:srgbClr val="263D6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C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214</Words>
  <Application>Microsoft Office PowerPoint</Application>
  <PresentationFormat>如螢幕大小 (16:9)</PresentationFormat>
  <Paragraphs>99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Roboto Condensed Light</vt:lpstr>
      <vt:lpstr>Arial</vt:lpstr>
      <vt:lpstr>Raleway</vt:lpstr>
      <vt:lpstr>Playfair Display</vt:lpstr>
      <vt:lpstr>Darker Grotesque SemiBold</vt:lpstr>
      <vt:lpstr>Bebas Neue</vt:lpstr>
      <vt:lpstr>Snowy Mountains Minitheme by Slidesgo</vt:lpstr>
      <vt:lpstr>資料壓縮 期末報告</vt:lpstr>
      <vt:lpstr>Table of contents</vt:lpstr>
      <vt:lpstr>What is Dithering?</vt:lpstr>
      <vt:lpstr>Dithering</vt:lpstr>
      <vt:lpstr>Random Dithering</vt:lpstr>
      <vt:lpstr>Threshold Dithering</vt:lpstr>
      <vt:lpstr>Floyd-Steinberg Dithering</vt:lpstr>
      <vt:lpstr>Results</vt:lpstr>
      <vt:lpstr>Comparison of results</vt:lpstr>
      <vt:lpstr>Comparison of results</vt:lpstr>
      <vt:lpstr>Comparison of results</vt:lpstr>
      <vt:lpstr>Comparison of results</vt:lpstr>
      <vt:lpstr>Comparison of results</vt:lpstr>
      <vt:lpstr>Comparison of results</vt:lpstr>
      <vt:lpstr>Conclusions</vt:lpstr>
      <vt:lpstr>Conclusions</vt:lpstr>
      <vt:lpstr>Comparisons of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資料壓縮 期末報告</dc:title>
  <cp:lastModifiedBy>夜 寒</cp:lastModifiedBy>
  <cp:revision>13</cp:revision>
  <dcterms:modified xsi:type="dcterms:W3CDTF">2023-01-05T12:04:05Z</dcterms:modified>
</cp:coreProperties>
</file>